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League Spartan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  <p:embeddedFont>
      <p:font typeface="DM Sans Italic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794" r="0" b="-2898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633062" y="2143381"/>
            <a:ext cx="6595674" cy="6961134"/>
          </a:xfrm>
          <a:custGeom>
            <a:avLst/>
            <a:gdLst/>
            <a:ahLst/>
            <a:cxnLst/>
            <a:rect r="r" b="b" t="t" l="l"/>
            <a:pathLst>
              <a:path h="6961134" w="6595674">
                <a:moveTo>
                  <a:pt x="6595675" y="0"/>
                </a:moveTo>
                <a:lnTo>
                  <a:pt x="0" y="0"/>
                </a:lnTo>
                <a:lnTo>
                  <a:pt x="0" y="6961134"/>
                </a:lnTo>
                <a:lnTo>
                  <a:pt x="6595675" y="6961134"/>
                </a:lnTo>
                <a:lnTo>
                  <a:pt x="65956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1029" y="1981456"/>
            <a:ext cx="9521205" cy="4559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46"/>
              </a:lnSpc>
            </a:pPr>
            <a:r>
              <a:rPr lang="en-US" sz="867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CONTROLUL ACCESULUI PENTRU XML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84258"/>
            <a:ext cx="8081479" cy="63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1"/>
              </a:lnSpc>
            </a:pPr>
            <a:r>
              <a:rPr lang="en-US" sz="37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Modele, Politici și Implementare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356682" y="1543050"/>
            <a:ext cx="8419028" cy="8229600"/>
          </a:xfrm>
          <a:custGeom>
            <a:avLst/>
            <a:gdLst/>
            <a:ahLst/>
            <a:cxnLst/>
            <a:rect r="r" b="b" t="t" l="l"/>
            <a:pathLst>
              <a:path h="8229600" w="8419028">
                <a:moveTo>
                  <a:pt x="8419028" y="0"/>
                </a:moveTo>
                <a:lnTo>
                  <a:pt x="0" y="0"/>
                </a:lnTo>
                <a:lnTo>
                  <a:pt x="0" y="8229600"/>
                </a:lnTo>
                <a:lnTo>
                  <a:pt x="8419028" y="8229600"/>
                </a:lnTo>
                <a:lnTo>
                  <a:pt x="841902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03800" y="1985123"/>
            <a:ext cx="5957458" cy="7787527"/>
          </a:xfrm>
          <a:custGeom>
            <a:avLst/>
            <a:gdLst/>
            <a:ahLst/>
            <a:cxnLst/>
            <a:rect r="r" b="b" t="t" l="l"/>
            <a:pathLst>
              <a:path h="7787527" w="5957458">
                <a:moveTo>
                  <a:pt x="0" y="0"/>
                </a:moveTo>
                <a:lnTo>
                  <a:pt x="5957458" y="0"/>
                </a:lnTo>
                <a:lnTo>
                  <a:pt x="5957458" y="7787527"/>
                </a:lnTo>
                <a:lnTo>
                  <a:pt x="0" y="7787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028700" y="8438836"/>
            <a:ext cx="8894711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372100"/>
            <a:ext cx="3056532" cy="1742223"/>
          </a:xfrm>
          <a:custGeom>
            <a:avLst/>
            <a:gdLst/>
            <a:ahLst/>
            <a:cxnLst/>
            <a:rect r="r" b="b" t="t" l="l"/>
            <a:pathLst>
              <a:path h="1742223" w="3056532">
                <a:moveTo>
                  <a:pt x="0" y="0"/>
                </a:moveTo>
                <a:lnTo>
                  <a:pt x="3056532" y="0"/>
                </a:lnTo>
                <a:lnTo>
                  <a:pt x="3056532" y="1742223"/>
                </a:lnTo>
                <a:lnTo>
                  <a:pt x="0" y="1742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60821" y="3867915"/>
            <a:ext cx="5362591" cy="4021943"/>
          </a:xfrm>
          <a:custGeom>
            <a:avLst/>
            <a:gdLst/>
            <a:ahLst/>
            <a:cxnLst/>
            <a:rect r="r" b="b" t="t" l="l"/>
            <a:pathLst>
              <a:path h="4021943" w="5362591">
                <a:moveTo>
                  <a:pt x="0" y="0"/>
                </a:moveTo>
                <a:lnTo>
                  <a:pt x="5362590" y="0"/>
                </a:lnTo>
                <a:lnTo>
                  <a:pt x="5362590" y="4021943"/>
                </a:lnTo>
                <a:lnTo>
                  <a:pt x="0" y="40219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04900"/>
            <a:ext cx="5731034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</a:pPr>
            <a:r>
              <a:rPr lang="en-US" b="true" sz="6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Performanța: între securitate și eficiență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27961"/>
            <a:ext cx="10427449" cy="430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72"/>
              </a:lnSpc>
            </a:pPr>
            <a:r>
              <a:rPr lang="en-US" sz="255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Tehnici: caching, indexare, procesare pe flux.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509514" y="3823550"/>
            <a:ext cx="4559335" cy="4114800"/>
          </a:xfrm>
          <a:custGeom>
            <a:avLst/>
            <a:gdLst/>
            <a:ahLst/>
            <a:cxnLst/>
            <a:rect r="r" b="b" t="t" l="l"/>
            <a:pathLst>
              <a:path h="4114800" w="4559335">
                <a:moveTo>
                  <a:pt x="0" y="0"/>
                </a:moveTo>
                <a:lnTo>
                  <a:pt x="4559335" y="0"/>
                </a:lnTo>
                <a:lnTo>
                  <a:pt x="45593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48547" y="3823550"/>
            <a:ext cx="4527978" cy="4114800"/>
          </a:xfrm>
          <a:custGeom>
            <a:avLst/>
            <a:gdLst/>
            <a:ahLst/>
            <a:cxnLst/>
            <a:rect r="r" b="b" t="t" l="l"/>
            <a:pathLst>
              <a:path h="4114800" w="4527978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69107" y="8267700"/>
            <a:ext cx="604014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RBAC în spitale – acces diferențiat la fișe medicale.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1330" y="8270383"/>
            <a:ext cx="556241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E-commerce – protecție granulară a tranzacțiilor.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4258" y="1028700"/>
            <a:ext cx="15099485" cy="11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0"/>
              </a:lnSpc>
            </a:pPr>
            <a:r>
              <a:rPr lang="en-US" b="true" sz="732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Studii de Caz</a:t>
            </a:r>
          </a:p>
        </p:txBody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4" t="-45146" r="0" b="-4714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38150" y="2464797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44954" y="-3577332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31602" y="781050"/>
            <a:ext cx="6727698" cy="8229600"/>
          </a:xfrm>
          <a:custGeom>
            <a:avLst/>
            <a:gdLst/>
            <a:ahLst/>
            <a:cxnLst/>
            <a:rect r="r" b="b" t="t" l="l"/>
            <a:pathLst>
              <a:path h="8229600" w="6727698">
                <a:moveTo>
                  <a:pt x="0" y="0"/>
                </a:moveTo>
                <a:lnTo>
                  <a:pt x="6727698" y="0"/>
                </a:lnTo>
                <a:lnTo>
                  <a:pt x="67276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82629" y="3395582"/>
            <a:ext cx="3194320" cy="3495836"/>
          </a:xfrm>
          <a:custGeom>
            <a:avLst/>
            <a:gdLst/>
            <a:ahLst/>
            <a:cxnLst/>
            <a:rect r="r" b="b" t="t" l="l"/>
            <a:pathLst>
              <a:path h="3495836" w="3194320">
                <a:moveTo>
                  <a:pt x="0" y="0"/>
                </a:moveTo>
                <a:lnTo>
                  <a:pt x="3194320" y="0"/>
                </a:lnTo>
                <a:lnTo>
                  <a:pt x="3194320" y="3495836"/>
                </a:lnTo>
                <a:lnTo>
                  <a:pt x="0" y="34958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61080"/>
            <a:ext cx="15865278" cy="9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3"/>
              </a:lnSpc>
            </a:pPr>
            <a:r>
              <a:rPr lang="en-US" b="true" sz="6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Concluzii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62139" y="3850311"/>
            <a:ext cx="5793644" cy="771791"/>
            <a:chOff x="0" y="0"/>
            <a:chExt cx="7724859" cy="102905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530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36110" y="-19050"/>
              <a:ext cx="6088749" cy="1025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8"/>
                </a:lnSpc>
              </a:pPr>
              <a:r>
                <a:rPr lang="en-US" b="true" sz="242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Controlul accesului în XML cere soluții granulate.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62139" y="7315126"/>
            <a:ext cx="5793644" cy="1148044"/>
            <a:chOff x="0" y="0"/>
            <a:chExt cx="7724859" cy="153072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47837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636110" y="-19050"/>
              <a:ext cx="6088749" cy="154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8"/>
                </a:lnSpc>
              </a:pPr>
              <a:r>
                <a:rPr lang="en-US" b="true" sz="2421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Mecanismele de aplicare și performanța sunt esențiale pentru un sistem robust.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62139" y="5367817"/>
            <a:ext cx="6013208" cy="1204358"/>
            <a:chOff x="0" y="0"/>
            <a:chExt cx="8017611" cy="160581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285381"/>
              <a:ext cx="1134891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30191" y="-28575"/>
              <a:ext cx="6387420" cy="1634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02"/>
                </a:lnSpc>
              </a:pPr>
              <a:r>
                <a:rPr lang="en-US" b="true" sz="254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XACML și politicile personalizate răspund unor nevoi diverse.</a:t>
              </a:r>
            </a:p>
          </p:txBody>
        </p:sp>
      </p:grp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2691" y="1268704"/>
            <a:ext cx="14562618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b="true" sz="1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Mulțumim pentru atenție!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479" y="20574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71715"/>
            <a:ext cx="6940396" cy="6597900"/>
          </a:xfrm>
          <a:custGeom>
            <a:avLst/>
            <a:gdLst/>
            <a:ahLst/>
            <a:cxnLst/>
            <a:rect r="r" b="b" t="t" l="l"/>
            <a:pathLst>
              <a:path h="6597900" w="6940396">
                <a:moveTo>
                  <a:pt x="0" y="0"/>
                </a:moveTo>
                <a:lnTo>
                  <a:pt x="6940396" y="0"/>
                </a:lnTo>
                <a:lnTo>
                  <a:pt x="6940396" y="6597900"/>
                </a:lnTo>
                <a:lnTo>
                  <a:pt x="0" y="659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5773">
            <a:off x="4643804" y="4902202"/>
            <a:ext cx="1049221" cy="1049221"/>
          </a:xfrm>
          <a:custGeom>
            <a:avLst/>
            <a:gdLst/>
            <a:ahLst/>
            <a:cxnLst/>
            <a:rect r="r" b="b" t="t" l="l"/>
            <a:pathLst>
              <a:path h="1049221" w="1049221">
                <a:moveTo>
                  <a:pt x="0" y="0"/>
                </a:moveTo>
                <a:lnTo>
                  <a:pt x="1049221" y="0"/>
                </a:lnTo>
                <a:lnTo>
                  <a:pt x="1049221" y="1049221"/>
                </a:lnTo>
                <a:lnTo>
                  <a:pt x="0" y="1049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23856" y="2362190"/>
            <a:ext cx="863544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ce este importantă securitatea XML?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62451" y="4818926"/>
            <a:ext cx="8635444" cy="402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b="true" sz="28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Protejarea datelor sensibile</a:t>
            </a: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Previne accesul neautorizat la informații</a:t>
            </a:r>
          </a:p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b="true" sz="28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Prevenirea atacurilor</a:t>
            </a: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Apără împotriva atacurilor precum </a:t>
            </a:r>
            <a:r>
              <a:rPr lang="en-US" sz="2887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XML Injection</a:t>
            </a: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sau </a:t>
            </a:r>
            <a:r>
              <a:rPr lang="en-US" sz="2887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XML External Entity</a:t>
            </a:r>
          </a:p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b="true" sz="288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Integritatea datelor</a:t>
            </a: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- Asigură că datele nu sunt modificate sau corupte în timpul transmiterii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626151"/>
            <a:ext cx="9137663" cy="5346167"/>
          </a:xfrm>
          <a:custGeom>
            <a:avLst/>
            <a:gdLst/>
            <a:ahLst/>
            <a:cxnLst/>
            <a:rect r="r" b="b" t="t" l="l"/>
            <a:pathLst>
              <a:path h="5346167" w="9137663">
                <a:moveTo>
                  <a:pt x="0" y="0"/>
                </a:moveTo>
                <a:lnTo>
                  <a:pt x="9137663" y="0"/>
                </a:lnTo>
                <a:lnTo>
                  <a:pt x="9137663" y="5346168"/>
                </a:lnTo>
                <a:lnTo>
                  <a:pt x="0" y="5346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4258" y="1781986"/>
            <a:ext cx="150994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Modele de Control al Accesului XML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45367" y="4842966"/>
            <a:ext cx="9713933" cy="245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Controlul detaliat (FGAC)</a:t>
            </a:r>
          </a:p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Controlul pe bază de roluri (RBAC)</a:t>
            </a:r>
          </a:p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Controlul pe bază de atribute (ABAC)</a:t>
            </a:r>
          </a:p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Controlul pe bază de caracteristici (FBAC)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227918" y="-1552150"/>
            <a:ext cx="5335801" cy="6165316"/>
          </a:xfrm>
          <a:custGeom>
            <a:avLst/>
            <a:gdLst/>
            <a:ahLst/>
            <a:cxnLst/>
            <a:rect r="r" b="b" t="t" l="l"/>
            <a:pathLst>
              <a:path h="6165316" w="5335801">
                <a:moveTo>
                  <a:pt x="5335801" y="0"/>
                </a:moveTo>
                <a:lnTo>
                  <a:pt x="0" y="0"/>
                </a:lnTo>
                <a:lnTo>
                  <a:pt x="0" y="6165317"/>
                </a:lnTo>
                <a:lnTo>
                  <a:pt x="5335801" y="6165317"/>
                </a:lnTo>
                <a:lnTo>
                  <a:pt x="533580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946158" y="5129748"/>
            <a:ext cx="5949660" cy="6874607"/>
          </a:xfrm>
          <a:custGeom>
            <a:avLst/>
            <a:gdLst/>
            <a:ahLst/>
            <a:cxnLst/>
            <a:rect r="r" b="b" t="t" l="l"/>
            <a:pathLst>
              <a:path h="6874607" w="5949660">
                <a:moveTo>
                  <a:pt x="5949661" y="0"/>
                </a:moveTo>
                <a:lnTo>
                  <a:pt x="0" y="0"/>
                </a:lnTo>
                <a:lnTo>
                  <a:pt x="0" y="6874607"/>
                </a:lnTo>
                <a:lnTo>
                  <a:pt x="5949661" y="6874607"/>
                </a:lnTo>
                <a:lnTo>
                  <a:pt x="5949661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78069" y="2209191"/>
            <a:ext cx="5953740" cy="7049109"/>
          </a:xfrm>
          <a:custGeom>
            <a:avLst/>
            <a:gdLst/>
            <a:ahLst/>
            <a:cxnLst/>
            <a:rect r="r" b="b" t="t" l="l"/>
            <a:pathLst>
              <a:path h="7049109" w="5953740">
                <a:moveTo>
                  <a:pt x="0" y="0"/>
                </a:moveTo>
                <a:lnTo>
                  <a:pt x="5953740" y="0"/>
                </a:lnTo>
                <a:lnTo>
                  <a:pt x="5953740" y="7049109"/>
                </a:lnTo>
                <a:lnTo>
                  <a:pt x="0" y="7049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55486" y="7790383"/>
            <a:ext cx="582251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55486" y="2659228"/>
            <a:ext cx="8738448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</a:pPr>
            <a:r>
              <a:rPr lang="en-US" b="true" sz="6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Controlul Detaliat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0768" y="4499930"/>
            <a:ext cx="8242299" cy="209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Reguli la nivel de element/atribut pentru protecția datelor sensibile</a:t>
            </a:r>
          </a:p>
          <a:p>
            <a:pPr algn="l" marL="695628" indent="-347814" lvl="1">
              <a:lnSpc>
                <a:spcPts val="4188"/>
              </a:lnSpc>
              <a:buFont typeface="Arial"/>
              <a:buChar char="•"/>
            </a:pPr>
            <a:r>
              <a:rPr lang="en-US" sz="322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Realizate pe baza caracteristicilor utilizatorilor sau resurselor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479" y="1640056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082725" y="4919947"/>
            <a:ext cx="551304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63652"/>
            <a:ext cx="6975232" cy="8006005"/>
          </a:xfrm>
          <a:custGeom>
            <a:avLst/>
            <a:gdLst/>
            <a:ahLst/>
            <a:cxnLst/>
            <a:rect r="r" b="b" t="t" l="l"/>
            <a:pathLst>
              <a:path h="8006005" w="6975232">
                <a:moveTo>
                  <a:pt x="0" y="0"/>
                </a:moveTo>
                <a:lnTo>
                  <a:pt x="6975232" y="0"/>
                </a:lnTo>
                <a:lnTo>
                  <a:pt x="6975232" y="8006004"/>
                </a:lnTo>
                <a:lnTo>
                  <a:pt x="0" y="8006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49742" y="6520095"/>
            <a:ext cx="3246029" cy="3349561"/>
          </a:xfrm>
          <a:custGeom>
            <a:avLst/>
            <a:gdLst/>
            <a:ahLst/>
            <a:cxnLst/>
            <a:rect r="r" b="b" t="t" l="l"/>
            <a:pathLst>
              <a:path h="3349561" w="3246029">
                <a:moveTo>
                  <a:pt x="0" y="0"/>
                </a:moveTo>
                <a:lnTo>
                  <a:pt x="3246029" y="0"/>
                </a:lnTo>
                <a:lnTo>
                  <a:pt x="3246029" y="3349561"/>
                </a:lnTo>
                <a:lnTo>
                  <a:pt x="0" y="3349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82725" y="1112382"/>
            <a:ext cx="7230076" cy="349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Controlul pe bază de roluri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77455" y="5279905"/>
            <a:ext cx="10281845" cy="1460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441502" indent="-488300" lvl="4">
              <a:lnSpc>
                <a:spcPts val="3957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Rolul asigură permisiunile, nu utilizatorul direct</a:t>
            </a:r>
          </a:p>
          <a:p>
            <a:pPr algn="l" marL="2441502" indent="-488300" lvl="4">
              <a:lnSpc>
                <a:spcPts val="3957"/>
              </a:lnSpc>
              <a:buFont typeface="Arial"/>
              <a:buChar char="•"/>
            </a:pPr>
            <a:r>
              <a:rPr lang="en-US" sz="282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Simplitate în administrarea permisiunilor</a:t>
            </a:r>
          </a:p>
          <a:p>
            <a:pPr algn="l" marL="0" indent="0" lvl="0">
              <a:lnSpc>
                <a:spcPts val="3957"/>
              </a:lnSpc>
            </a:pP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7837" y="3129097"/>
            <a:ext cx="3430791" cy="6252012"/>
          </a:xfrm>
          <a:custGeom>
            <a:avLst/>
            <a:gdLst/>
            <a:ahLst/>
            <a:cxnLst/>
            <a:rect r="r" b="b" t="t" l="l"/>
            <a:pathLst>
              <a:path h="6252012" w="3430791">
                <a:moveTo>
                  <a:pt x="0" y="0"/>
                </a:moveTo>
                <a:lnTo>
                  <a:pt x="3430791" y="0"/>
                </a:lnTo>
                <a:lnTo>
                  <a:pt x="3430791" y="6252012"/>
                </a:lnTo>
                <a:lnTo>
                  <a:pt x="0" y="6252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4258" y="1781986"/>
            <a:ext cx="1509948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XACML: Standardul universal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5267" y="5086350"/>
            <a:ext cx="10274033" cy="183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Separă regulile de logica aplicației.</a:t>
            </a:r>
          </a:p>
          <a:p>
            <a:pPr algn="l" marL="769510" indent="-384755" lvl="1">
              <a:lnSpc>
                <a:spcPts val="4989"/>
              </a:lnSpc>
              <a:buFont typeface="Arial"/>
              <a:buChar char="•"/>
            </a:pPr>
            <a:r>
              <a:rPr lang="en-US" sz="356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Policy Decision Point (PDP) și Policy Enforcement Point (PEP).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6225" y="20574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17784" y="4931510"/>
            <a:ext cx="6665715" cy="33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</a:pPr>
            <a:r>
              <a:rPr lang="en-US" sz="2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Nevoi specifice unor domenii.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87706" y="4914496"/>
            <a:ext cx="385992" cy="385992"/>
          </a:xfrm>
          <a:custGeom>
            <a:avLst/>
            <a:gdLst/>
            <a:ahLst/>
            <a:cxnLst/>
            <a:rect r="r" b="b" t="t" l="l"/>
            <a:pathLst>
              <a:path h="385992" w="385992">
                <a:moveTo>
                  <a:pt x="0" y="0"/>
                </a:moveTo>
                <a:lnTo>
                  <a:pt x="385992" y="0"/>
                </a:lnTo>
                <a:lnTo>
                  <a:pt x="385992" y="385992"/>
                </a:lnTo>
                <a:lnTo>
                  <a:pt x="0" y="38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17784" y="5982248"/>
            <a:ext cx="6665715" cy="33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</a:pPr>
            <a:r>
              <a:rPr lang="en-US" sz="2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Reguli mai detaliate decât în XACML standard.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687706" y="5938457"/>
            <a:ext cx="385992" cy="385992"/>
          </a:xfrm>
          <a:custGeom>
            <a:avLst/>
            <a:gdLst/>
            <a:ahLst/>
            <a:cxnLst/>
            <a:rect r="r" b="b" t="t" l="l"/>
            <a:pathLst>
              <a:path h="385992" w="385992">
                <a:moveTo>
                  <a:pt x="0" y="0"/>
                </a:moveTo>
                <a:lnTo>
                  <a:pt x="385992" y="0"/>
                </a:lnTo>
                <a:lnTo>
                  <a:pt x="385992" y="385991"/>
                </a:lnTo>
                <a:lnTo>
                  <a:pt x="0" y="385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17784" y="6979431"/>
            <a:ext cx="6665715" cy="33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83"/>
              </a:lnSpc>
            </a:pPr>
            <a:r>
              <a:rPr lang="en-US" sz="206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Pot fi integrate rapid cu sistemele deja existente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87706" y="6962417"/>
            <a:ext cx="385992" cy="385992"/>
          </a:xfrm>
          <a:custGeom>
            <a:avLst/>
            <a:gdLst/>
            <a:ahLst/>
            <a:cxnLst/>
            <a:rect r="r" b="b" t="t" l="l"/>
            <a:pathLst>
              <a:path h="385992" w="385992">
                <a:moveTo>
                  <a:pt x="0" y="0"/>
                </a:moveTo>
                <a:lnTo>
                  <a:pt x="385992" y="0"/>
                </a:lnTo>
                <a:lnTo>
                  <a:pt x="385992" y="385992"/>
                </a:lnTo>
                <a:lnTo>
                  <a:pt x="0" y="38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7784" y="8016338"/>
            <a:ext cx="7120965" cy="30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1"/>
              </a:lnSpc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Permit actualizare facilă în cazul schimbărilor legislative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687706" y="7986377"/>
            <a:ext cx="385992" cy="385992"/>
          </a:xfrm>
          <a:custGeom>
            <a:avLst/>
            <a:gdLst/>
            <a:ahLst/>
            <a:cxnLst/>
            <a:rect r="r" b="b" t="t" l="l"/>
            <a:pathLst>
              <a:path h="385992" w="385992">
                <a:moveTo>
                  <a:pt x="0" y="0"/>
                </a:moveTo>
                <a:lnTo>
                  <a:pt x="385992" y="0"/>
                </a:lnTo>
                <a:lnTo>
                  <a:pt x="385992" y="385992"/>
                </a:lnTo>
                <a:lnTo>
                  <a:pt x="0" y="385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8687706" y="4595512"/>
            <a:ext cx="72957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87706" y="5619472"/>
            <a:ext cx="72957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687706" y="6643433"/>
            <a:ext cx="72957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87706" y="7667393"/>
            <a:ext cx="72957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687706" y="8691353"/>
            <a:ext cx="7295793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259149" y="4260634"/>
            <a:ext cx="5410193" cy="4997666"/>
          </a:xfrm>
          <a:custGeom>
            <a:avLst/>
            <a:gdLst/>
            <a:ahLst/>
            <a:cxnLst/>
            <a:rect r="r" b="b" t="t" l="l"/>
            <a:pathLst>
              <a:path h="4997666" w="5410193">
                <a:moveTo>
                  <a:pt x="0" y="0"/>
                </a:moveTo>
                <a:lnTo>
                  <a:pt x="5410193" y="0"/>
                </a:lnTo>
                <a:lnTo>
                  <a:pt x="5410193" y="4997666"/>
                </a:lnTo>
                <a:lnTo>
                  <a:pt x="0" y="4997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127241"/>
            <a:ext cx="14617253" cy="111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36"/>
              </a:lnSpc>
            </a:pPr>
            <a:r>
              <a:rPr lang="en-US" b="true" sz="785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Politici Personalizate</a:t>
            </a:r>
          </a:p>
        </p:txBody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64" t="-45146" r="0" b="-47146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3127070"/>
            <a:ext cx="10961021" cy="0"/>
          </a:xfrm>
          <a:prstGeom prst="line">
            <a:avLst/>
          </a:prstGeom>
          <a:ln cap="flat" w="1047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238150" y="2464797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0" y="0"/>
                </a:lnTo>
                <a:lnTo>
                  <a:pt x="94865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44954" y="-3577332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761080"/>
            <a:ext cx="15865278" cy="92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83"/>
              </a:lnSpc>
            </a:pPr>
            <a:r>
              <a:rPr lang="en-US" b="true" sz="606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Cine face regulile să funcționeze?"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2139" y="4461637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9222" y="4644199"/>
            <a:ext cx="4566562" cy="38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8"/>
              </a:lnSpc>
            </a:pPr>
            <a:r>
              <a:rPr lang="en-US" b="true" sz="24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PEP interceptează cererile.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2139" y="6570072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9222" y="6752634"/>
            <a:ext cx="4566562" cy="38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8"/>
              </a:lnSpc>
            </a:pPr>
            <a:r>
              <a:rPr lang="en-US" b="true" sz="242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PDP decide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5036" y="4461637"/>
            <a:ext cx="8511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97679" y="4447339"/>
            <a:ext cx="4790565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2"/>
              </a:lnSpc>
            </a:pPr>
            <a:r>
              <a:rPr lang="en-US" b="true" sz="254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Integrare cu politicile (XACML sau personalizate).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75036" y="6570072"/>
            <a:ext cx="851169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5"/>
              </a:lnSpc>
            </a:pPr>
            <a:r>
              <a:rPr lang="en-US" b="true" sz="4937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7679" y="6535946"/>
            <a:ext cx="4790565" cy="82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2"/>
              </a:lnSpc>
            </a:pPr>
            <a:r>
              <a:rPr lang="en-US" b="true" sz="254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Audit log care stochează deciziile pentru trasabilitate.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48765" r="0" b="-48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8479" y="2057400"/>
            <a:ext cx="9486571" cy="8229600"/>
          </a:xfrm>
          <a:custGeom>
            <a:avLst/>
            <a:gdLst/>
            <a:ahLst/>
            <a:cxnLst/>
            <a:rect r="r" b="b" t="t" l="l"/>
            <a:pathLst>
              <a:path h="8229600" w="9486571">
                <a:moveTo>
                  <a:pt x="0" y="0"/>
                </a:moveTo>
                <a:lnTo>
                  <a:pt x="9486571" y="0"/>
                </a:lnTo>
                <a:lnTo>
                  <a:pt x="94865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71715"/>
            <a:ext cx="6940396" cy="6597900"/>
          </a:xfrm>
          <a:custGeom>
            <a:avLst/>
            <a:gdLst/>
            <a:ahLst/>
            <a:cxnLst/>
            <a:rect r="r" b="b" t="t" l="l"/>
            <a:pathLst>
              <a:path h="6597900" w="6940396">
                <a:moveTo>
                  <a:pt x="0" y="0"/>
                </a:moveTo>
                <a:lnTo>
                  <a:pt x="6940396" y="0"/>
                </a:lnTo>
                <a:lnTo>
                  <a:pt x="6940396" y="6597900"/>
                </a:lnTo>
                <a:lnTo>
                  <a:pt x="0" y="659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75773">
            <a:off x="4643804" y="4902202"/>
            <a:ext cx="1049221" cy="1049221"/>
          </a:xfrm>
          <a:custGeom>
            <a:avLst/>
            <a:gdLst/>
            <a:ahLst/>
            <a:cxnLst/>
            <a:rect r="r" b="b" t="t" l="l"/>
            <a:pathLst>
              <a:path h="1049221" w="1049221">
                <a:moveTo>
                  <a:pt x="0" y="0"/>
                </a:moveTo>
                <a:lnTo>
                  <a:pt x="1049221" y="0"/>
                </a:lnTo>
                <a:lnTo>
                  <a:pt x="1049221" y="1049221"/>
                </a:lnTo>
                <a:lnTo>
                  <a:pt x="0" y="1049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23856" y="2362190"/>
            <a:ext cx="863544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Unde aplicăm controlul?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3856" y="5920400"/>
            <a:ext cx="8635444" cy="149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Server de Aplicații: Centralizat.</a:t>
            </a:r>
          </a:p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 nivel de DB: Filtrează direct datele.</a:t>
            </a:r>
          </a:p>
          <a:p>
            <a:pPr algn="l" marL="623411" indent="-311706" lvl="1">
              <a:lnSpc>
                <a:spcPts val="4042"/>
              </a:lnSpc>
              <a:buFont typeface="Arial"/>
              <a:buChar char="•"/>
            </a:pPr>
            <a:r>
              <a:rPr lang="en-US" sz="2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Client-Side: Riscuri sporite.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DAGcRUB7CcE</dc:identifier>
  <dcterms:modified xsi:type="dcterms:W3CDTF">2011-08-01T06:04:30Z</dcterms:modified>
  <cp:revision>1</cp:revision>
  <dc:title>Access Control for XML</dc:title>
</cp:coreProperties>
</file>